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263" r:id="rId3"/>
    <p:sldId id="272" r:id="rId4"/>
    <p:sldId id="296" r:id="rId5"/>
    <p:sldId id="297" r:id="rId6"/>
    <p:sldId id="300" r:id="rId7"/>
    <p:sldId id="299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CCFF"/>
    <a:srgbClr val="FF9999"/>
    <a:srgbClr val="FEEAE8"/>
    <a:srgbClr val="CCFF99"/>
    <a:srgbClr val="FFCCCC"/>
    <a:srgbClr val="FFFF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3" autoAdjust="0"/>
    <p:restoredTop sz="86514" autoAdjust="0"/>
  </p:normalViewPr>
  <p:slideViewPr>
    <p:cSldViewPr>
      <p:cViewPr>
        <p:scale>
          <a:sx n="80" d="100"/>
          <a:sy n="80" d="100"/>
        </p:scale>
        <p:origin x="-3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93AD5-EC7F-4A28-9B61-A5B6340A6BCB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42A85-0F0D-42A6-A409-F3F77729BB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750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22019-E097-41AE-9617-8DCDA7344AA7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2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79E44-50FE-4347-ACD5-1F39B53F7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831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expert.ru/researches/gf/gf_2012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gks.ru/bgd/regl/b12_47/Main.htm" TargetMode="External"/><Relationship Id="rId4" Type="http://schemas.openxmlformats.org/officeDocument/2006/relationships/hyperlink" Target="http://www.raexpert.ru/researches/banks/microfinans_market_2012/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98AF32A-3E2C-4A3A-B190-98456CF733F6}" type="slidenum">
              <a:rPr 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C47A5-45B9-471B-B6B7-D27E4422647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809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http://www.raexpert.ru/researches/gf/gf_2012/</a:t>
            </a:r>
            <a:r>
              <a:rPr lang="ru-RU" dirty="0" smtClean="0"/>
              <a:t> - гарантийные фонды</a:t>
            </a:r>
          </a:p>
          <a:p>
            <a:r>
              <a:rPr lang="en-US" dirty="0" smtClean="0">
                <a:hlinkClick r:id="rId4"/>
              </a:rPr>
              <a:t>http://www.raexpert.ru/researches/banks/microfinans_market_2012/</a:t>
            </a:r>
            <a:r>
              <a:rPr lang="ru-RU" dirty="0" smtClean="0"/>
              <a:t> - МФО, темпы</a:t>
            </a:r>
            <a:r>
              <a:rPr lang="ru-RU" baseline="0" dirty="0" smtClean="0"/>
              <a:t> роста государственных ниже среднерыночных (из-за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повышенных требований к заемщикам и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ограничений по предоставлению займов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объемом средств, поступающих из бюджетов)</a:t>
            </a:r>
            <a:r>
              <a:rPr lang="ru-RU" baseline="0" dirty="0" smtClean="0"/>
              <a:t>, так что мы нехило привираем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Инвест.в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основ.капитал</a:t>
            </a:r>
            <a:r>
              <a:rPr lang="ru-RU" dirty="0" smtClean="0">
                <a:solidFill>
                  <a:srgbClr val="FF0000"/>
                </a:solidFill>
              </a:rPr>
              <a:t> в 2011 году 0,8% от РФ (693,7 млрд. рублей, более поздних данных по МСП нет) </a:t>
            </a:r>
            <a:r>
              <a:rPr lang="en-US" dirty="0" smtClean="0">
                <a:hlinkClick r:id="rId5"/>
              </a:rPr>
              <a:t>http://www.gks.ru/bgd/regl/b12_47/Main.htm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C47A5-45B9-471B-B6B7-D27E4422647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809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началу августа из 83 субъектов региональные инвестиционные фонды были созданы в 30, и часть из них официально начнет функционировать только в 2014 году. По прогнозу «Эксперт РА» в ближайшее время должны появиться еще порядка 20 региональных фондов.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C47A5-45B9-471B-B6B7-D27E4422647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809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C47A5-45B9-471B-B6B7-D27E4422647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809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49B6382-B271-4A85-885E-C86B4B328988}" type="slidenum">
              <a:rPr lang="ru-RU" altLang="ru-RU" sz="1200" smtClean="0"/>
              <a:pPr/>
              <a:t>7</a:t>
            </a:fld>
            <a:endParaRPr lang="ru-RU" altLang="ru-RU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gorchakov@raexpert.r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403648" y="1299633"/>
            <a:ext cx="7526337" cy="2159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>
                <a:solidFill>
                  <a:srgbClr val="C00000"/>
                </a:solidFill>
                <a:latin typeface="Cambria" pitchFamily="18" charset="0"/>
              </a:rPr>
              <a:t>Региональное инвестиционное </a:t>
            </a:r>
            <a:r>
              <a:rPr lang="ru-RU" sz="4000" b="1" dirty="0" smtClean="0">
                <a:solidFill>
                  <a:srgbClr val="C00000"/>
                </a:solidFill>
                <a:latin typeface="Cambria" pitchFamily="18" charset="0"/>
              </a:rPr>
              <a:t>законодательство</a:t>
            </a:r>
            <a:r>
              <a:rPr lang="en-US" sz="4000" b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Cambria" pitchFamily="18" charset="0"/>
              </a:rPr>
              <a:t>и инвестиционная привлекательность регионов</a:t>
            </a:r>
            <a:endParaRPr lang="ru-RU" sz="3800" dirty="0" smtClean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6363" y="6399213"/>
            <a:ext cx="7291387" cy="404812"/>
          </a:xfrm>
        </p:spPr>
        <p:txBody>
          <a:bodyPr rtlCol="0">
            <a:normAutofit fontScale="92500" lnSpcReduction="2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600" b="1" dirty="0" smtClean="0">
                <a:solidFill>
                  <a:srgbClr val="FF0000"/>
                </a:solidFill>
                <a:latin typeface="Cambria" pitchFamily="18" charset="0"/>
              </a:rPr>
              <a:t>www.raexpert.ru</a:t>
            </a:r>
            <a:endParaRPr lang="ru-RU" dirty="0"/>
          </a:p>
        </p:txBody>
      </p:sp>
      <p:pic>
        <p:nvPicPr>
          <p:cNvPr id="2052" name="Picture 2" descr="C:\Documents and Settings\stolbova\Рабочий стол\Untitled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20072" y="5877272"/>
            <a:ext cx="38006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b="1" i="1" dirty="0" smtClean="0"/>
              <a:t>Владимир Горчаков</a:t>
            </a:r>
          </a:p>
          <a:p>
            <a:pPr algn="r"/>
            <a:r>
              <a:rPr lang="ru-RU" sz="1600" i="1" dirty="0" smtClean="0"/>
              <a:t>директор регионального направления </a:t>
            </a:r>
          </a:p>
          <a:p>
            <a:pPr algn="r"/>
            <a:r>
              <a:rPr lang="ru-RU" sz="1600" i="1" dirty="0" smtClean="0"/>
              <a:t>Рейтингового Агентства «Эксперт РА»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142754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258888" y="116632"/>
            <a:ext cx="7705600" cy="706089"/>
          </a:xfrm>
        </p:spPr>
        <p:txBody>
          <a:bodyPr>
            <a:noAutofit/>
          </a:bodyPr>
          <a:lstStyle/>
          <a:p>
            <a:pPr algn="l" eaLnBrk="1" hangingPunct="1"/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Региональное инвестиционное законодательство перестало играть ключевую роль для инвесторов</a:t>
            </a:r>
            <a:endParaRPr lang="ru-RU" sz="2400" dirty="0" smtClean="0">
              <a:latin typeface="Cambria" pitchFamily="18" charset="0"/>
            </a:endParaRPr>
          </a:p>
        </p:txBody>
      </p:sp>
      <p:pic>
        <p:nvPicPr>
          <p:cNvPr id="3076" name="Picture 2" descr="C:\Documents and Settings\stolbova\Рабочий стол\Untitled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67750" y="6399213"/>
            <a:ext cx="314325" cy="315912"/>
          </a:xfrm>
        </p:spPr>
        <p:txBody>
          <a:bodyPr/>
          <a:lstStyle/>
          <a:p>
            <a:pPr algn="ctr">
              <a:defRPr/>
            </a:pPr>
            <a:fld id="{F56062BB-3ED5-4E81-88FF-8F2E12F81243}" type="slidenum">
              <a:rPr lang="ru-RU" sz="1600"/>
              <a:pPr algn="ctr">
                <a:defRPr/>
              </a:pPr>
              <a:t>2</a:t>
            </a:fld>
            <a:endParaRPr lang="ru-RU" sz="16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258888" y="908720"/>
            <a:ext cx="7885112" cy="0"/>
          </a:xfrm>
          <a:prstGeom prst="line">
            <a:avLst/>
          </a:prstGeom>
          <a:ln w="57150">
            <a:solidFill>
              <a:srgbClr val="979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бъект 2"/>
          <p:cNvSpPr txBox="1">
            <a:spLocks/>
          </p:cNvSpPr>
          <p:nvPr/>
        </p:nvSpPr>
        <p:spPr>
          <a:xfrm>
            <a:off x="1414785" y="5013176"/>
            <a:ext cx="7085013" cy="1469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endParaRPr lang="ru-RU" sz="2200" dirty="0" smtClean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8506" y="1040347"/>
            <a:ext cx="757196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600"/>
              </a:spcBef>
            </a:pPr>
            <a:r>
              <a:rPr lang="ru-RU" dirty="0">
                <a:latin typeface="Cambria" pitchFamily="18" charset="0"/>
              </a:rPr>
              <a:t>В </a:t>
            </a:r>
            <a:r>
              <a:rPr lang="ru-RU" b="1" dirty="0" smtClean="0">
                <a:latin typeface="Cambria" pitchFamily="18" charset="0"/>
              </a:rPr>
              <a:t>77 регионах </a:t>
            </a:r>
            <a:r>
              <a:rPr lang="ru-RU" dirty="0" smtClean="0">
                <a:latin typeface="Cambria" pitchFamily="18" charset="0"/>
              </a:rPr>
              <a:t>приняты </a:t>
            </a:r>
            <a:r>
              <a:rPr lang="ru-RU" dirty="0">
                <a:latin typeface="Cambria" pitchFamily="18" charset="0"/>
              </a:rPr>
              <a:t>«рамочные» законы об инвестиционной </a:t>
            </a:r>
            <a:r>
              <a:rPr lang="ru-RU" dirty="0" smtClean="0">
                <a:latin typeface="Cambria" pitchFamily="18" charset="0"/>
              </a:rPr>
              <a:t>деятельности, их них </a:t>
            </a:r>
            <a:r>
              <a:rPr lang="ru-RU" b="1" dirty="0" smtClean="0">
                <a:latin typeface="Cambria" pitchFamily="18" charset="0"/>
              </a:rPr>
              <a:t>в </a:t>
            </a:r>
            <a:r>
              <a:rPr lang="ru-RU" b="1" dirty="0">
                <a:latin typeface="Cambria" pitchFamily="18" charset="0"/>
              </a:rPr>
              <a:t>50 указаны гарантии прав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smtClean="0">
                <a:latin typeface="Cambria" pitchFamily="18" charset="0"/>
              </a:rPr>
              <a:t>инвесторов, </a:t>
            </a:r>
            <a:r>
              <a:rPr lang="ru-RU" b="1" dirty="0" smtClean="0">
                <a:latin typeface="Cambria" pitchFamily="18" charset="0"/>
              </a:rPr>
              <a:t>в </a:t>
            </a:r>
            <a:r>
              <a:rPr lang="ru-RU" b="1" dirty="0">
                <a:latin typeface="Cambria" pitchFamily="18" charset="0"/>
              </a:rPr>
              <a:t>39 </a:t>
            </a:r>
            <a:r>
              <a:rPr lang="ru-RU" b="1" dirty="0" smtClean="0">
                <a:latin typeface="Cambria" pitchFamily="18" charset="0"/>
              </a:rPr>
              <a:t>прописаны гарантии не ухудшения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>
                <a:latin typeface="Cambria" pitchFamily="18" charset="0"/>
              </a:rPr>
              <a:t>условий </a:t>
            </a:r>
            <a:r>
              <a:rPr lang="ru-RU" dirty="0" smtClean="0">
                <a:latin typeface="Cambria" pitchFamily="18" charset="0"/>
              </a:rPr>
              <a:t>инвестирования.</a:t>
            </a:r>
          </a:p>
          <a:p>
            <a:pPr marL="800100" lvl="1" indent="-342900">
              <a:spcBef>
                <a:spcPts val="600"/>
              </a:spcBef>
              <a:buFont typeface="Wingdings" pitchFamily="2" charset="2"/>
              <a:buChar char="§"/>
            </a:pPr>
            <a:endParaRPr lang="ru-RU" dirty="0">
              <a:latin typeface="Cambria" pitchFamily="18" charset="0"/>
            </a:endParaRPr>
          </a:p>
          <a:p>
            <a:pPr marL="342900" lvl="0" indent="-342900">
              <a:spcBef>
                <a:spcPts val="600"/>
              </a:spcBef>
              <a:buFont typeface="Wingdings" pitchFamily="2" charset="2"/>
              <a:buChar char="q"/>
            </a:pPr>
            <a:r>
              <a:rPr lang="ru-RU" sz="2000" dirty="0" smtClean="0">
                <a:latin typeface="Cambria" pitchFamily="18" charset="0"/>
              </a:rPr>
              <a:t>Гарантии </a:t>
            </a:r>
            <a:r>
              <a:rPr lang="ru-RU" sz="2000" b="1" dirty="0" smtClean="0">
                <a:latin typeface="Cambria" pitchFamily="18" charset="0"/>
              </a:rPr>
              <a:t>отсутствуют у привлекательных для инвесторов </a:t>
            </a:r>
            <a:r>
              <a:rPr lang="ru-RU" sz="2000" dirty="0" smtClean="0">
                <a:latin typeface="Cambria" pitchFamily="18" charset="0"/>
              </a:rPr>
              <a:t>регионов: </a:t>
            </a:r>
          </a:p>
          <a:p>
            <a:pPr marL="800100" lvl="1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ru-RU" sz="2000" dirty="0" smtClean="0">
                <a:latin typeface="Cambria" pitchFamily="18" charset="0"/>
              </a:rPr>
              <a:t>Калужская область, Свердловская область, </a:t>
            </a:r>
            <a:r>
              <a:rPr lang="ru-RU" sz="2000" dirty="0">
                <a:latin typeface="Cambria" pitchFamily="18" charset="0"/>
              </a:rPr>
              <a:t>Л</a:t>
            </a:r>
            <a:r>
              <a:rPr lang="ru-RU" sz="2000" dirty="0" smtClean="0">
                <a:latin typeface="Cambria" pitchFamily="18" charset="0"/>
              </a:rPr>
              <a:t>енинградская область, Краснодарский край </a:t>
            </a:r>
            <a:r>
              <a:rPr lang="ru-RU" sz="2000" dirty="0">
                <a:latin typeface="Cambria" pitchFamily="18" charset="0"/>
              </a:rPr>
              <a:t>и др</a:t>
            </a:r>
            <a:r>
              <a:rPr lang="ru-RU" sz="2000" dirty="0" smtClean="0">
                <a:latin typeface="Cambria" pitchFamily="18" charset="0"/>
              </a:rPr>
              <a:t>.</a:t>
            </a:r>
          </a:p>
          <a:p>
            <a:pPr marL="800100" lvl="1" indent="-342900">
              <a:spcBef>
                <a:spcPts val="600"/>
              </a:spcBef>
              <a:buFont typeface="Wingdings" pitchFamily="2" charset="2"/>
              <a:buChar char="§"/>
            </a:pPr>
            <a:endParaRPr lang="ru-RU" sz="2000" dirty="0">
              <a:latin typeface="Cambria" pitchFamily="18" charset="0"/>
            </a:endParaRPr>
          </a:p>
          <a:p>
            <a:pPr marL="342900" lvl="0" indent="-342900">
              <a:spcBef>
                <a:spcPts val="600"/>
              </a:spcBef>
              <a:buFont typeface="Wingdings" pitchFamily="2" charset="2"/>
              <a:buChar char="q"/>
            </a:pPr>
            <a:r>
              <a:rPr lang="ru-RU" sz="2000" dirty="0" smtClean="0">
                <a:latin typeface="Cambria" pitchFamily="18" charset="0"/>
              </a:rPr>
              <a:t>Гарантии </a:t>
            </a:r>
            <a:r>
              <a:rPr lang="ru-RU" sz="2000" b="1" dirty="0" smtClean="0">
                <a:latin typeface="Cambria" pitchFamily="18" charset="0"/>
              </a:rPr>
              <a:t>подробно прописаны</a:t>
            </a:r>
            <a:r>
              <a:rPr lang="ru-RU" sz="2000" dirty="0" smtClean="0">
                <a:latin typeface="Cambria" pitchFamily="18" charset="0"/>
              </a:rPr>
              <a:t> в НПА республик </a:t>
            </a:r>
            <a:r>
              <a:rPr lang="ru-RU" sz="2000" b="1" dirty="0">
                <a:latin typeface="Cambria" pitchFamily="18" charset="0"/>
              </a:rPr>
              <a:t>Северного </a:t>
            </a:r>
            <a:r>
              <a:rPr lang="ru-RU" sz="2000" b="1" dirty="0" smtClean="0">
                <a:latin typeface="Cambria" pitchFamily="18" charset="0"/>
              </a:rPr>
              <a:t>Кавказа </a:t>
            </a:r>
            <a:r>
              <a:rPr lang="ru-RU" sz="2000" dirty="0" smtClean="0">
                <a:latin typeface="Cambria" pitchFamily="18" charset="0"/>
              </a:rPr>
              <a:t>и </a:t>
            </a:r>
            <a:r>
              <a:rPr lang="ru-RU" sz="2000" b="1" dirty="0" smtClean="0">
                <a:latin typeface="Cambria" pitchFamily="18" charset="0"/>
              </a:rPr>
              <a:t>депрессивных </a:t>
            </a:r>
            <a:r>
              <a:rPr lang="ru-RU" sz="2000" b="1" dirty="0">
                <a:latin typeface="Cambria" pitchFamily="18" charset="0"/>
              </a:rPr>
              <a:t>регионов </a:t>
            </a:r>
            <a:r>
              <a:rPr lang="ru-RU" sz="2000" dirty="0">
                <a:latin typeface="Cambria" pitchFamily="18" charset="0"/>
              </a:rPr>
              <a:t>юга Сибири и Дальнего </a:t>
            </a:r>
            <a:r>
              <a:rPr lang="ru-RU" sz="2000" dirty="0" smtClean="0">
                <a:latin typeface="Cambria" pitchFamily="18" charset="0"/>
              </a:rPr>
              <a:t>Востока. </a:t>
            </a:r>
            <a:endParaRPr lang="ru-RU" sz="1600" i="1" dirty="0" smtClean="0">
              <a:latin typeface="Cambria" pitchFamily="18" charset="0"/>
            </a:endParaRPr>
          </a:p>
          <a:p>
            <a:pPr marL="355600" lvl="0">
              <a:spcBef>
                <a:spcPts val="600"/>
              </a:spcBef>
            </a:pPr>
            <a:endParaRPr lang="ru-RU" sz="1400" i="1" dirty="0" smtClean="0"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0687" y="5552946"/>
            <a:ext cx="702404" cy="707886"/>
          </a:xfrm>
          <a:prstGeom prst="rect">
            <a:avLst/>
          </a:prstGeom>
          <a:solidFill>
            <a:srgbClr val="FF7C8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Cambria" pitchFamily="18" charset="0"/>
              </a:rPr>
              <a:t>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61821" y="5445224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i="1" dirty="0">
                <a:latin typeface="Cambria" pitchFamily="18" charset="0"/>
              </a:rPr>
              <a:t>С 2011 года законодательный риск не учитывается в Рейтинге инвестиционной привлекательности регионов РФ «Эксперт РА</a:t>
            </a:r>
            <a:r>
              <a:rPr lang="ru-RU" i="1" dirty="0" smtClean="0">
                <a:latin typeface="Cambria" pitchFamily="18" charset="0"/>
              </a:rPr>
              <a:t>»</a:t>
            </a:r>
            <a:endParaRPr lang="ru-RU" sz="1400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54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258888" y="116632"/>
            <a:ext cx="7427912" cy="634082"/>
          </a:xfrm>
        </p:spPr>
        <p:txBody>
          <a:bodyPr>
            <a:noAutofit/>
          </a:bodyPr>
          <a:lstStyle/>
          <a:p>
            <a:pPr algn="l" eaLnBrk="1" hangingPunct="1"/>
            <a:r>
              <a:rPr lang="ru-RU" altLang="ja-JP" sz="2400" b="1" dirty="0" smtClean="0">
                <a:solidFill>
                  <a:srgbClr val="FF0000"/>
                </a:solidFill>
                <a:latin typeface="Cambria" pitchFamily="18" charset="0"/>
                <a:cs typeface="HG明朝E"/>
              </a:rPr>
              <a:t>Действующий механизм реализован только в сфере МСП</a:t>
            </a:r>
            <a:endParaRPr lang="ru-RU" sz="2400" dirty="0" smtClean="0">
              <a:latin typeface="Cambria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388424" y="6422104"/>
            <a:ext cx="405408" cy="365125"/>
          </a:xfrm>
        </p:spPr>
        <p:txBody>
          <a:bodyPr/>
          <a:lstStyle/>
          <a:p>
            <a:pPr algn="ctr">
              <a:defRPr/>
            </a:pPr>
            <a:fld id="{F56062BB-3ED5-4E81-88FF-8F2E12F81243}" type="slidenum">
              <a:rPr lang="ru-RU" sz="1600"/>
              <a:pPr algn="ctr">
                <a:defRPr/>
              </a:pPr>
              <a:t>3</a:t>
            </a:fld>
            <a:endParaRPr lang="ru-RU" sz="1600" dirty="0"/>
          </a:p>
        </p:txBody>
      </p:sp>
      <p:pic>
        <p:nvPicPr>
          <p:cNvPr id="3076" name="Picture 2" descr="C:\Documents and Settings\stolbova\Рабочий стол\Untitled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1258888" y="836712"/>
            <a:ext cx="7885112" cy="0"/>
          </a:xfrm>
          <a:prstGeom prst="line">
            <a:avLst/>
          </a:prstGeom>
          <a:ln w="57150">
            <a:solidFill>
              <a:srgbClr val="979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бъект 2"/>
          <p:cNvSpPr txBox="1">
            <a:spLocks/>
          </p:cNvSpPr>
          <p:nvPr/>
        </p:nvSpPr>
        <p:spPr>
          <a:xfrm>
            <a:off x="1414785" y="5013176"/>
            <a:ext cx="7085013" cy="1469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endParaRPr lang="ru-RU" sz="2200" dirty="0" smtClean="0">
              <a:latin typeface="Cambr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26455" y="1312058"/>
            <a:ext cx="756602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ru-RU" sz="2400" dirty="0" smtClean="0">
                <a:latin typeface="Cambria" pitchFamily="18" charset="0"/>
              </a:rPr>
              <a:t>Объем </a:t>
            </a:r>
            <a:r>
              <a:rPr lang="ru-RU" sz="2400" dirty="0">
                <a:latin typeface="Cambria" pitchFamily="18" charset="0"/>
              </a:rPr>
              <a:t>кредитования МСБ под </a:t>
            </a:r>
            <a:r>
              <a:rPr lang="ru-RU" sz="2400" b="1" dirty="0">
                <a:latin typeface="Cambria" pitchFamily="18" charset="0"/>
              </a:rPr>
              <a:t>поручительства региональных гарантийных фондов вырос в 2012 году на 21</a:t>
            </a:r>
            <a:r>
              <a:rPr lang="ru-RU" sz="2400" b="1" dirty="0" smtClean="0">
                <a:latin typeface="Cambria" pitchFamily="18" charset="0"/>
              </a:rPr>
              <a:t>%</a:t>
            </a:r>
            <a:r>
              <a:rPr lang="ru-RU" sz="2400" dirty="0" smtClean="0">
                <a:latin typeface="Cambria" pitchFamily="18" charset="0"/>
              </a:rPr>
              <a:t> </a:t>
            </a:r>
            <a:r>
              <a:rPr lang="ru-RU" sz="2400" dirty="0">
                <a:latin typeface="Cambria" pitchFamily="18" charset="0"/>
              </a:rPr>
              <a:t> (+11 </a:t>
            </a:r>
            <a:r>
              <a:rPr lang="ru-RU" sz="2400" dirty="0" smtClean="0">
                <a:latin typeface="Cambria" pitchFamily="18" charset="0"/>
              </a:rPr>
              <a:t>млрд)</a:t>
            </a:r>
          </a:p>
          <a:p>
            <a:endParaRPr lang="ru-RU" sz="2400" dirty="0" smtClean="0">
              <a:latin typeface="Cambria" pitchFamily="18" charset="0"/>
            </a:endParaRP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400" dirty="0" smtClean="0">
                <a:latin typeface="Cambria" pitchFamily="18" charset="0"/>
              </a:rPr>
              <a:t>Портфель займов </a:t>
            </a:r>
            <a:r>
              <a:rPr lang="ru-RU" sz="2400" b="1" dirty="0" smtClean="0">
                <a:latin typeface="Cambria" pitchFamily="18" charset="0"/>
              </a:rPr>
              <a:t>МФО с государственным участием увеличился на за 2012 год на 16% 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400" dirty="0" smtClean="0">
                <a:latin typeface="Cambria" pitchFamily="18" charset="0"/>
              </a:rPr>
              <a:t>Механизм в целом отлажен и четко координируется Министерством экономического развития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78064" y="5827922"/>
            <a:ext cx="823570" cy="707886"/>
          </a:xfrm>
          <a:prstGeom prst="rect">
            <a:avLst/>
          </a:prstGeom>
          <a:solidFill>
            <a:srgbClr val="FF7C8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Cambria" pitchFamily="18" charset="0"/>
              </a:rPr>
              <a:t>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00128" y="5674034"/>
            <a:ext cx="720263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/>
            <a:r>
              <a:rPr lang="ru-RU" sz="2000" i="1" dirty="0">
                <a:latin typeface="Cambria" pitchFamily="18" charset="0"/>
              </a:rPr>
              <a:t>На инвестиции в основной капитал по субъектам МСП приходится менее 1% от совокупного объема инвестиций</a:t>
            </a:r>
          </a:p>
        </p:txBody>
      </p:sp>
    </p:spTree>
    <p:extLst>
      <p:ext uri="{BB962C8B-B14F-4D97-AF65-F5344CB8AC3E}">
        <p14:creationId xmlns:p14="http://schemas.microsoft.com/office/powerpoint/2010/main" val="287349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258888" y="116632"/>
            <a:ext cx="7427912" cy="634082"/>
          </a:xfrm>
        </p:spPr>
        <p:txBody>
          <a:bodyPr>
            <a:noAutofit/>
          </a:bodyPr>
          <a:lstStyle/>
          <a:p>
            <a:pPr algn="l" eaLnBrk="1" hangingPunct="1"/>
            <a:r>
              <a:rPr lang="ru-RU" altLang="ja-JP" sz="2400" b="1" dirty="0" smtClean="0">
                <a:solidFill>
                  <a:srgbClr val="FF0000"/>
                </a:solidFill>
                <a:latin typeface="Cambria" pitchFamily="18" charset="0"/>
                <a:cs typeface="HG明朝E"/>
              </a:rPr>
              <a:t>Возможность для улучшения инвестиционного климата – новые законодательные инициативы</a:t>
            </a:r>
            <a:endParaRPr lang="ru-RU" sz="2400" dirty="0" smtClean="0">
              <a:latin typeface="Cambria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388424" y="6422104"/>
            <a:ext cx="405408" cy="365125"/>
          </a:xfrm>
        </p:spPr>
        <p:txBody>
          <a:bodyPr/>
          <a:lstStyle/>
          <a:p>
            <a:pPr algn="ctr">
              <a:defRPr/>
            </a:pPr>
            <a:fld id="{F56062BB-3ED5-4E81-88FF-8F2E12F81243}" type="slidenum">
              <a:rPr lang="ru-RU" sz="1600"/>
              <a:pPr algn="ctr">
                <a:defRPr/>
              </a:pPr>
              <a:t>4</a:t>
            </a:fld>
            <a:endParaRPr lang="ru-RU" sz="1600" dirty="0"/>
          </a:p>
        </p:txBody>
      </p:sp>
      <p:pic>
        <p:nvPicPr>
          <p:cNvPr id="3076" name="Picture 2" descr="C:\Documents and Settings\stolbova\Рабочий стол\Untitled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1258888" y="836712"/>
            <a:ext cx="7885112" cy="0"/>
          </a:xfrm>
          <a:prstGeom prst="line">
            <a:avLst/>
          </a:prstGeom>
          <a:ln w="57150">
            <a:solidFill>
              <a:srgbClr val="979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бъект 2"/>
          <p:cNvSpPr txBox="1">
            <a:spLocks/>
          </p:cNvSpPr>
          <p:nvPr/>
        </p:nvSpPr>
        <p:spPr>
          <a:xfrm>
            <a:off x="1414785" y="5013176"/>
            <a:ext cx="7085013" cy="1469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endParaRPr lang="ru-RU" sz="2200" dirty="0" smtClean="0">
              <a:latin typeface="Cambr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9632" y="1312058"/>
            <a:ext cx="7638033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400" dirty="0" smtClean="0">
                <a:latin typeface="Cambria" pitchFamily="18" charset="0"/>
              </a:rPr>
              <a:t>К внедрению </a:t>
            </a:r>
            <a:r>
              <a:rPr lang="ru-RU" sz="2400" b="1" dirty="0" smtClean="0">
                <a:latin typeface="Cambria" pitchFamily="18" charset="0"/>
              </a:rPr>
              <a:t>Стандарта АСИ </a:t>
            </a:r>
            <a:r>
              <a:rPr lang="ru-RU" sz="2400" dirty="0" smtClean="0">
                <a:latin typeface="Cambria" pitchFamily="18" charset="0"/>
              </a:rPr>
              <a:t>присоединились почти все регионы России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400" b="1" dirty="0" smtClean="0">
                <a:latin typeface="Cambria" pitchFamily="18" charset="0"/>
              </a:rPr>
              <a:t>Инвестиционные фонды </a:t>
            </a:r>
            <a:r>
              <a:rPr lang="ru-RU" sz="2400" dirty="0" smtClean="0">
                <a:latin typeface="Cambria" pitchFamily="18" charset="0"/>
              </a:rPr>
              <a:t>созданы в 30 субъектах РФ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400" b="1" dirty="0" smtClean="0">
                <a:latin typeface="Cambria" pitchFamily="18" charset="0"/>
              </a:rPr>
              <a:t>Агентства по привлечению инвестиций/Корпорации развития </a:t>
            </a:r>
            <a:r>
              <a:rPr lang="ru-RU" sz="2400" dirty="0" smtClean="0">
                <a:latin typeface="Cambria" pitchFamily="18" charset="0"/>
              </a:rPr>
              <a:t>созданы в подавляющем большинстве субъектов РФ</a:t>
            </a:r>
            <a:endParaRPr lang="ru-RU" sz="2400" b="1" dirty="0" smtClean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20329" y="4659233"/>
            <a:ext cx="743359" cy="707886"/>
          </a:xfrm>
          <a:prstGeom prst="rect">
            <a:avLst/>
          </a:prstGeom>
          <a:solidFill>
            <a:srgbClr val="FF7C8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Cambria" pitchFamily="18" charset="0"/>
              </a:rPr>
              <a:t>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69282" y="4683722"/>
            <a:ext cx="74747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/>
            <a:r>
              <a:rPr lang="ru-RU" i="1" dirty="0">
                <a:latin typeface="Cambria" pitchFamily="18" charset="0"/>
              </a:rPr>
              <a:t>В погоне за быстро меняющимися требованиями федеральной инвестиционной политики регионам важно избежать формалистского подхода к их исполнению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43105" y="5890283"/>
            <a:ext cx="743359" cy="707886"/>
          </a:xfrm>
          <a:prstGeom prst="rect">
            <a:avLst/>
          </a:prstGeom>
          <a:solidFill>
            <a:srgbClr val="FF7C8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Cambria" pitchFamily="18" charset="0"/>
              </a:rPr>
              <a:t>!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702953" y="5866654"/>
            <a:ext cx="72547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/>
            <a:r>
              <a:rPr lang="ru-RU" b="1" i="1" dirty="0">
                <a:latin typeface="Cambria" pitchFamily="18" charset="0"/>
              </a:rPr>
              <a:t>В условиях сокращения доходной базы бюджетов в первую очередь секвестру подвергаются расходы инвестиционного характера</a:t>
            </a:r>
          </a:p>
        </p:txBody>
      </p:sp>
    </p:spTree>
    <p:extLst>
      <p:ext uri="{BB962C8B-B14F-4D97-AF65-F5344CB8AC3E}">
        <p14:creationId xmlns:p14="http://schemas.microsoft.com/office/powerpoint/2010/main" val="105065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258888" y="116632"/>
            <a:ext cx="7427912" cy="634082"/>
          </a:xfrm>
        </p:spPr>
        <p:txBody>
          <a:bodyPr>
            <a:noAutofit/>
          </a:bodyPr>
          <a:lstStyle/>
          <a:p>
            <a:pPr algn="l" eaLnBrk="1" hangingPunct="1"/>
            <a:r>
              <a:rPr lang="ru-RU" altLang="ja-JP" sz="2400" b="1" dirty="0" smtClean="0">
                <a:solidFill>
                  <a:srgbClr val="FF0000"/>
                </a:solidFill>
                <a:latin typeface="Cambria" pitchFamily="18" charset="0"/>
                <a:cs typeface="HG明朝E"/>
              </a:rPr>
              <a:t>Для инвесторов законодательство не является прямым фактором принятия решений</a:t>
            </a:r>
            <a:endParaRPr lang="ru-RU" sz="2400" dirty="0" smtClean="0">
              <a:latin typeface="Cambria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388424" y="6422104"/>
            <a:ext cx="405408" cy="365125"/>
          </a:xfrm>
        </p:spPr>
        <p:txBody>
          <a:bodyPr/>
          <a:lstStyle/>
          <a:p>
            <a:pPr algn="ctr">
              <a:defRPr/>
            </a:pPr>
            <a:fld id="{F56062BB-3ED5-4E81-88FF-8F2E12F81243}" type="slidenum">
              <a:rPr lang="ru-RU" sz="1600"/>
              <a:pPr algn="ctr">
                <a:defRPr/>
              </a:pPr>
              <a:t>5</a:t>
            </a:fld>
            <a:endParaRPr lang="ru-RU" sz="1600" dirty="0"/>
          </a:p>
        </p:txBody>
      </p:sp>
      <p:pic>
        <p:nvPicPr>
          <p:cNvPr id="3076" name="Picture 2" descr="C:\Documents and Settings\stolbova\Рабочий стол\Untitled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1258888" y="836712"/>
            <a:ext cx="7885112" cy="0"/>
          </a:xfrm>
          <a:prstGeom prst="line">
            <a:avLst/>
          </a:prstGeom>
          <a:ln w="57150">
            <a:solidFill>
              <a:srgbClr val="979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бъект 2"/>
          <p:cNvSpPr txBox="1">
            <a:spLocks/>
          </p:cNvSpPr>
          <p:nvPr/>
        </p:nvSpPr>
        <p:spPr>
          <a:xfrm>
            <a:off x="1414785" y="5013176"/>
            <a:ext cx="7085013" cy="1469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endParaRPr lang="ru-RU" sz="2200" dirty="0" smtClean="0">
              <a:latin typeface="Cambr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9632" y="1196752"/>
            <a:ext cx="7638033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dirty="0" smtClean="0">
                <a:latin typeface="Cambria" pitchFamily="18" charset="0"/>
              </a:rPr>
              <a:t>Эксперт РА совместно с Российско-Германской Внешнеторговой палатой проводит исследование восприятия инвесторами инвестиционного климата РФ. В его рамках проведены интервью с рядом компаний, среди них  </a:t>
            </a:r>
            <a:r>
              <a:rPr lang="en-US" b="1" dirty="0" smtClean="0">
                <a:latin typeface="Cambria" pitchFamily="18" charset="0"/>
              </a:rPr>
              <a:t>Mercedes, BASF</a:t>
            </a:r>
            <a:r>
              <a:rPr lang="ru-RU" b="1" dirty="0">
                <a:latin typeface="Cambria" pitchFamily="18" charset="0"/>
              </a:rPr>
              <a:t>,</a:t>
            </a:r>
            <a:r>
              <a:rPr lang="ru-RU" b="1" dirty="0" smtClean="0">
                <a:latin typeface="Cambria" pitchFamily="18" charset="0"/>
              </a:rPr>
              <a:t> </a:t>
            </a:r>
            <a:r>
              <a:rPr lang="en-US" b="1" dirty="0" err="1">
                <a:latin typeface="Cambria" pitchFamily="18" charset="0"/>
              </a:rPr>
              <a:t>Ehrmann</a:t>
            </a:r>
            <a:r>
              <a:rPr lang="ru-RU" dirty="0" smtClean="0">
                <a:latin typeface="Cambria" pitchFamily="18" charset="0"/>
              </a:rPr>
              <a:t> и др.</a:t>
            </a:r>
          </a:p>
          <a:p>
            <a:pPr algn="just">
              <a:spcBef>
                <a:spcPts val="1200"/>
              </a:spcBef>
            </a:pPr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  <a:p>
            <a:pPr algn="just">
              <a:spcBef>
                <a:spcPts val="1200"/>
              </a:spcBef>
            </a:pPr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  <a:latin typeface="Cambria" pitchFamily="18" charset="0"/>
            </a:endParaRP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000" dirty="0" smtClean="0">
                <a:latin typeface="Cambria" pitchFamily="18" charset="0"/>
              </a:rPr>
              <a:t>Среди </a:t>
            </a:r>
            <a:r>
              <a:rPr lang="ru-RU" sz="2000" b="1" dirty="0" smtClean="0">
                <a:latin typeface="Cambria" pitchFamily="18" charset="0"/>
              </a:rPr>
              <a:t>наиболее значимых факторов</a:t>
            </a:r>
            <a:r>
              <a:rPr lang="ru-RU" sz="2000" dirty="0" smtClean="0">
                <a:latin typeface="Cambria" pitchFamily="18" charset="0"/>
              </a:rPr>
              <a:t>:</a:t>
            </a:r>
          </a:p>
          <a:p>
            <a:pPr marL="800100" lvl="1" indent="-342900">
              <a:spcBef>
                <a:spcPts val="1200"/>
              </a:spcBef>
              <a:buFont typeface="Wingdings" pitchFamily="2" charset="2"/>
              <a:buChar char="§"/>
            </a:pPr>
            <a:r>
              <a:rPr lang="ru-RU" sz="2000" b="1" dirty="0" smtClean="0">
                <a:latin typeface="Cambria" pitchFamily="18" charset="0"/>
              </a:rPr>
              <a:t>емкость рынка,</a:t>
            </a:r>
          </a:p>
          <a:p>
            <a:pPr marL="800100" lvl="1" indent="-342900">
              <a:spcBef>
                <a:spcPts val="1200"/>
              </a:spcBef>
              <a:buFont typeface="Wingdings" pitchFamily="2" charset="2"/>
              <a:buChar char="§"/>
            </a:pPr>
            <a:r>
              <a:rPr lang="ru-RU" sz="2000" b="1" dirty="0">
                <a:latin typeface="Cambria" pitchFamily="18" charset="0"/>
              </a:rPr>
              <a:t>и</a:t>
            </a:r>
            <a:r>
              <a:rPr lang="ru-RU" sz="2000" b="1" dirty="0" smtClean="0">
                <a:latin typeface="Cambria" pitchFamily="18" charset="0"/>
              </a:rPr>
              <a:t>нфраструктура и рабочая сила.</a:t>
            </a:r>
          </a:p>
          <a:p>
            <a:pPr marL="800100" lvl="1" indent="-342900">
              <a:spcBef>
                <a:spcPts val="1200"/>
              </a:spcBef>
              <a:buFont typeface="Wingdings" pitchFamily="2" charset="2"/>
              <a:buChar char="§"/>
            </a:pPr>
            <a:r>
              <a:rPr lang="ru-RU" sz="2000" b="1" dirty="0" smtClean="0">
                <a:latin typeface="Cambria" pitchFamily="18" charset="0"/>
              </a:rPr>
              <a:t>федеральные нормы регулирования, в </a:t>
            </a:r>
            <a:r>
              <a:rPr lang="ru-RU" sz="2000" b="1" dirty="0" err="1" smtClean="0">
                <a:latin typeface="Cambria" pitchFamily="18" charset="0"/>
              </a:rPr>
              <a:t>т.ч</a:t>
            </a:r>
            <a:r>
              <a:rPr lang="ru-RU" sz="2000" b="1" dirty="0" smtClean="0">
                <a:latin typeface="Cambria" pitchFamily="18" charset="0"/>
              </a:rPr>
              <a:t>. отраслевые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46" r="20568" b="24087"/>
          <a:stretch/>
        </p:blipFill>
        <p:spPr bwMode="auto">
          <a:xfrm>
            <a:off x="1310758" y="2529704"/>
            <a:ext cx="586653" cy="58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9" b="12444"/>
          <a:stretch/>
        </p:blipFill>
        <p:spPr bwMode="auto">
          <a:xfrm>
            <a:off x="1835696" y="2485851"/>
            <a:ext cx="1089472" cy="605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2" t="16266" r="9225" b="14294"/>
          <a:stretch/>
        </p:blipFill>
        <p:spPr bwMode="auto">
          <a:xfrm>
            <a:off x="2915816" y="2579386"/>
            <a:ext cx="998863" cy="418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370" y="2614566"/>
            <a:ext cx="872976" cy="348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1" t="10455" r="7183" b="13148"/>
          <a:stretch/>
        </p:blipFill>
        <p:spPr bwMode="auto">
          <a:xfrm>
            <a:off x="5092439" y="2541635"/>
            <a:ext cx="1077528" cy="55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03860" y="5444952"/>
            <a:ext cx="7595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/>
            <a:r>
              <a:rPr lang="ru-RU" i="1" dirty="0">
                <a:latin typeface="Cambria" pitchFamily="18" charset="0"/>
              </a:rPr>
              <a:t>В интервью не упоминается законодательное регулирование регионов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93032" y="6163817"/>
            <a:ext cx="533199" cy="523220"/>
          </a:xfrm>
          <a:prstGeom prst="rect">
            <a:avLst/>
          </a:prstGeom>
          <a:solidFill>
            <a:srgbClr val="FF7C8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Cambria" pitchFamily="18" charset="0"/>
              </a:rPr>
              <a:t>!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92288" y="5506507"/>
            <a:ext cx="533199" cy="523220"/>
          </a:xfrm>
          <a:prstGeom prst="rect">
            <a:avLst/>
          </a:prstGeom>
          <a:solidFill>
            <a:srgbClr val="FF7C8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Cambria" pitchFamily="18" charset="0"/>
              </a:rPr>
              <a:t>!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414785" y="6095037"/>
            <a:ext cx="76931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/>
            <a:r>
              <a:rPr lang="ru-RU" b="1" i="1" dirty="0">
                <a:latin typeface="Cambria" pitchFamily="18" charset="0"/>
              </a:rPr>
              <a:t>В 2014 году многие позитивные оценки иностранных инвесторов будут </a:t>
            </a:r>
            <a:r>
              <a:rPr lang="ru-RU" b="1" i="1" dirty="0" smtClean="0">
                <a:latin typeface="Cambria" pitchFamily="18" charset="0"/>
              </a:rPr>
              <a:t>пересматриваться в худшую сторону</a:t>
            </a:r>
            <a:endParaRPr lang="ru-RU" b="1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32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403350" y="274638"/>
            <a:ext cx="7804150" cy="904875"/>
          </a:xfrm>
        </p:spPr>
        <p:txBody>
          <a:bodyPr/>
          <a:lstStyle/>
          <a:p>
            <a:pPr algn="l" eaLnBrk="1" hangingPunct="1"/>
            <a:r>
              <a:rPr lang="ru-RU" altLang="ja-JP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«Эксперт РА» - оказание услуг по улучшению инвестиционного климата регионов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1875" y="1179513"/>
            <a:ext cx="8112125" cy="5084762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endParaRPr lang="ru-RU" sz="1700" dirty="0" smtClean="0">
              <a:latin typeface="Cambria" pitchFamily="18" charset="0"/>
            </a:endParaRPr>
          </a:p>
          <a:p>
            <a:pPr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r>
              <a:rPr lang="ru-RU" sz="1800" dirty="0" smtClean="0">
                <a:latin typeface="Cambria" pitchFamily="18" charset="0"/>
              </a:rPr>
              <a:t>«Эксперт РА» создано </a:t>
            </a:r>
            <a:r>
              <a:rPr lang="ru-RU" sz="1800" dirty="0">
                <a:latin typeface="Cambria" pitchFamily="18" charset="0"/>
              </a:rPr>
              <a:t>в 1997 году журналом «Эксперт</a:t>
            </a:r>
            <a:r>
              <a:rPr lang="ru-RU" sz="1800" dirty="0" smtClean="0">
                <a:latin typeface="Cambria" pitchFamily="18" charset="0"/>
              </a:rPr>
              <a:t>».</a:t>
            </a:r>
          </a:p>
          <a:p>
            <a:pPr marL="0" indent="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None/>
              <a:defRPr/>
            </a:pPr>
            <a:endParaRPr lang="ru-RU" sz="1800" dirty="0" smtClean="0">
              <a:latin typeface="Cambria" pitchFamily="18" charset="0"/>
            </a:endParaRPr>
          </a:p>
          <a:p>
            <a:pPr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r>
              <a:rPr lang="ru-RU" sz="1800" dirty="0" smtClean="0">
                <a:latin typeface="Cambria" pitchFamily="18" charset="0"/>
              </a:rPr>
              <a:t>Ведущее российское национальное </a:t>
            </a:r>
            <a:r>
              <a:rPr lang="ru-RU" sz="1800" dirty="0">
                <a:latin typeface="Cambria" pitchFamily="18" charset="0"/>
              </a:rPr>
              <a:t>Рейтинговое </a:t>
            </a:r>
            <a:r>
              <a:rPr lang="ru-RU" sz="1800" dirty="0" smtClean="0">
                <a:latin typeface="Cambria" pitchFamily="18" charset="0"/>
              </a:rPr>
              <a:t>Агентство, аккредитованное  ведущими </a:t>
            </a:r>
            <a:r>
              <a:rPr lang="ru-RU" sz="1800" dirty="0">
                <a:latin typeface="Cambria" pitchFamily="18" charset="0"/>
              </a:rPr>
              <a:t>институтами: ЦБ, ВЭБ, АСВ и Министерством финансов </a:t>
            </a:r>
            <a:r>
              <a:rPr lang="ru-RU" sz="1800" dirty="0" smtClean="0">
                <a:latin typeface="Cambria" pitchFamily="18" charset="0"/>
              </a:rPr>
              <a:t>РФ</a:t>
            </a:r>
          </a:p>
          <a:p>
            <a:pPr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endParaRPr lang="ru-RU" sz="1800" dirty="0" smtClean="0">
              <a:latin typeface="Cambria" pitchFamily="18" charset="0"/>
            </a:endParaRPr>
          </a:p>
          <a:p>
            <a:pPr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r>
              <a:rPr lang="ru-RU" sz="1800" dirty="0" smtClean="0">
                <a:latin typeface="Cambria" pitchFamily="18" charset="0"/>
              </a:rPr>
              <a:t>С 1996 года ежегодно публикуется Рейтинг инвестиционной привлекательности регионов России</a:t>
            </a:r>
          </a:p>
          <a:p>
            <a:pPr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endParaRPr lang="ru-RU" sz="1800" dirty="0" smtClean="0">
              <a:latin typeface="Cambria" pitchFamily="18" charset="0"/>
            </a:endParaRPr>
          </a:p>
          <a:p>
            <a:pPr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r>
              <a:rPr lang="ru-RU" sz="1800" dirty="0" smtClean="0">
                <a:latin typeface="Cambria" pitchFamily="18" charset="0"/>
              </a:rPr>
              <a:t>Материалы Рейтинга 2011 года использованы в Докладе «О повышении инвестиционной привлекательности субъектов РФ и создании благоприятных условий для развития бизнеса» на Госсовете РФ в декабре 2012 года</a:t>
            </a:r>
          </a:p>
          <a:p>
            <a:pPr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endParaRPr lang="ru-RU" sz="1800" dirty="0" smtClean="0">
              <a:latin typeface="Cambria" pitchFamily="18" charset="0"/>
            </a:endParaRPr>
          </a:p>
          <a:p>
            <a:pPr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r>
              <a:rPr lang="ru-RU" sz="1800" dirty="0" smtClean="0">
                <a:latin typeface="Cambria" pitchFamily="18" charset="0"/>
              </a:rPr>
              <a:t>Сумма </a:t>
            </a:r>
            <a:r>
              <a:rPr lang="ru-RU" sz="1800" dirty="0">
                <a:latin typeface="Cambria" pitchFamily="18" charset="0"/>
              </a:rPr>
              <a:t>привлеченных инвестиций на региональных </a:t>
            </a:r>
            <a:r>
              <a:rPr lang="ru-RU" sz="1800" dirty="0" smtClean="0">
                <a:latin typeface="Cambria" pitchFamily="18" charset="0"/>
              </a:rPr>
              <a:t>форумах, организованных «Эксперт РА» </a:t>
            </a:r>
            <a:r>
              <a:rPr lang="ru-RU" sz="1800" dirty="0">
                <a:latin typeface="Cambria" pitchFamily="18" charset="0"/>
              </a:rPr>
              <a:t>за последние 3 года – свыше 700 млрд рублей</a:t>
            </a:r>
            <a:r>
              <a:rPr lang="ru-RU" sz="1800" dirty="0" smtClean="0">
                <a:latin typeface="Cambria" pitchFamily="18" charset="0"/>
              </a:rPr>
              <a:t>.</a:t>
            </a:r>
            <a:endParaRPr lang="ru-RU" sz="1800" dirty="0">
              <a:latin typeface="Cambria" pitchFamily="18" charset="0"/>
            </a:endParaRPr>
          </a:p>
        </p:txBody>
      </p:sp>
      <p:pic>
        <p:nvPicPr>
          <p:cNvPr id="3076" name="Picture 2" descr="C:\Documents and Settings\stolbova\Рабочий стол\Untitled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67750" y="6399213"/>
            <a:ext cx="314325" cy="315912"/>
          </a:xfrm>
        </p:spPr>
        <p:txBody>
          <a:bodyPr/>
          <a:lstStyle/>
          <a:p>
            <a:pPr algn="ctr">
              <a:defRPr/>
            </a:pPr>
            <a:fld id="{1DC07B0B-8229-4F8D-92C6-80F66D7F6872}" type="slidenum">
              <a:rPr lang="ru-RU" sz="1600"/>
              <a:pPr algn="ctr">
                <a:defRPr/>
              </a:pPr>
              <a:t>6</a:t>
            </a:fld>
            <a:endParaRPr lang="ru-RU" sz="16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376363" y="1179513"/>
            <a:ext cx="7767637" cy="0"/>
          </a:xfrm>
          <a:prstGeom prst="line">
            <a:avLst/>
          </a:prstGeom>
          <a:ln w="57150">
            <a:solidFill>
              <a:srgbClr val="979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123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52388" y="241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ru-RU">
              <a:cs typeface="Arial" pitchFamily="34" charset="0"/>
            </a:endParaRPr>
          </a:p>
        </p:txBody>
      </p:sp>
      <p:sp>
        <p:nvSpPr>
          <p:cNvPr id="8195" name="Rectangle 212"/>
          <p:cNvSpPr>
            <a:spLocks noChangeArrowheads="1"/>
          </p:cNvSpPr>
          <p:nvPr/>
        </p:nvSpPr>
        <p:spPr bwMode="auto">
          <a:xfrm>
            <a:off x="971550" y="1557338"/>
            <a:ext cx="7847013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ru-RU" altLang="ru-RU" sz="2800">
              <a:solidFill>
                <a:srgbClr val="FF0000"/>
              </a:solidFill>
            </a:endParaRPr>
          </a:p>
        </p:txBody>
      </p:sp>
      <p:sp>
        <p:nvSpPr>
          <p:cNvPr id="8196" name="Text Box 213"/>
          <p:cNvSpPr txBox="1">
            <a:spLocks noChangeArrowheads="1"/>
          </p:cNvSpPr>
          <p:nvPr/>
        </p:nvSpPr>
        <p:spPr bwMode="auto">
          <a:xfrm>
            <a:off x="1830388" y="2276475"/>
            <a:ext cx="6127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solidFill>
                  <a:srgbClr val="FF0000"/>
                </a:solidFill>
                <a:cs typeface="Arial" pitchFamily="34" charset="0"/>
              </a:rPr>
              <a:t>Спасибо за внимание!</a:t>
            </a:r>
          </a:p>
        </p:txBody>
      </p:sp>
      <p:sp>
        <p:nvSpPr>
          <p:cNvPr id="8197" name="Rectangle 214"/>
          <p:cNvSpPr>
            <a:spLocks noChangeArrowheads="1"/>
          </p:cNvSpPr>
          <p:nvPr/>
        </p:nvSpPr>
        <p:spPr bwMode="auto">
          <a:xfrm>
            <a:off x="2400300" y="4191000"/>
            <a:ext cx="6443663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altLang="ru-RU" dirty="0">
              <a:solidFill>
                <a:srgbClr val="800000"/>
              </a:solidFill>
            </a:endParaRPr>
          </a:p>
          <a:p>
            <a:pPr algn="r"/>
            <a:r>
              <a:rPr lang="ru-RU" altLang="ru-RU" b="1" i="1" dirty="0"/>
              <a:t>Владимир Горчаков</a:t>
            </a:r>
          </a:p>
          <a:p>
            <a:pPr algn="r"/>
            <a:r>
              <a:rPr lang="ru-RU" altLang="ru-RU" i="1" dirty="0" smtClean="0"/>
              <a:t>Директор регионального направления</a:t>
            </a:r>
            <a:endParaRPr lang="ru-RU" altLang="ru-RU" i="1" dirty="0"/>
          </a:p>
          <a:p>
            <a:pPr algn="r"/>
            <a:r>
              <a:rPr lang="ru-RU" altLang="ru-RU" i="1" dirty="0" smtClean="0"/>
              <a:t>Рейтингового Агентства </a:t>
            </a:r>
            <a:r>
              <a:rPr lang="ru-RU" altLang="ru-RU" i="1" dirty="0"/>
              <a:t>«Эксперт РА»</a:t>
            </a:r>
          </a:p>
          <a:p>
            <a:pPr algn="r"/>
            <a:r>
              <a:rPr lang="en-US" altLang="ru-RU" i="1" dirty="0">
                <a:hlinkClick r:id="rId3"/>
              </a:rPr>
              <a:t>gorchakov@raexpert.ru</a:t>
            </a:r>
            <a:r>
              <a:rPr lang="en-US" altLang="ru-RU" i="1" dirty="0"/>
              <a:t> </a:t>
            </a:r>
          </a:p>
          <a:p>
            <a:pPr algn="r"/>
            <a:r>
              <a:rPr lang="ru-RU" altLang="ru-RU" i="1" dirty="0"/>
              <a:t>(495) 225-34-44, доб.</a:t>
            </a:r>
            <a:r>
              <a:rPr lang="en-US" altLang="ru-RU" i="1" dirty="0"/>
              <a:t>1714</a:t>
            </a:r>
            <a:endParaRPr lang="ru-RU" altLang="ru-RU" i="1" dirty="0"/>
          </a:p>
        </p:txBody>
      </p:sp>
      <p:pic>
        <p:nvPicPr>
          <p:cNvPr id="6" name="Picture 2" descr="C:\Documents and Settings\stolbova\Рабочий стол\Untitled-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3066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2349</TotalTime>
  <Words>552</Words>
  <Application>Microsoft Office PowerPoint</Application>
  <PresentationFormat>Экран (4:3)</PresentationFormat>
  <Paragraphs>74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Региональное инвестиционное законодательство и инвестиционная привлекательность регионов</vt:lpstr>
      <vt:lpstr>Региональное инвестиционное законодательство перестало играть ключевую роль для инвесторов</vt:lpstr>
      <vt:lpstr>Действующий механизм реализован только в сфере МСП</vt:lpstr>
      <vt:lpstr>Возможность для улучшения инвестиционного климата – новые законодательные инициативы</vt:lpstr>
      <vt:lpstr>Для инвесторов законодательство не является прямым фактором принятия решений</vt:lpstr>
      <vt:lpstr>Цель «Эксперт РА» - оказание услуг по улучшению инвестиционного климата регионов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Столбова Анна</dc:creator>
  <cp:lastModifiedBy>Управление инвестиций</cp:lastModifiedBy>
  <cp:revision>105</cp:revision>
  <cp:lastPrinted>2013-11-02T08:48:15Z</cp:lastPrinted>
  <dcterms:created xsi:type="dcterms:W3CDTF">2013-09-02T16:10:41Z</dcterms:created>
  <dcterms:modified xsi:type="dcterms:W3CDTF">2013-11-05T05:04:19Z</dcterms:modified>
</cp:coreProperties>
</file>